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7"/>
  </p:notesMasterIdLst>
  <p:handoutMasterIdLst>
    <p:handoutMasterId r:id="rId18"/>
  </p:handoutMasterIdLst>
  <p:sldIdLst>
    <p:sldId id="531" r:id="rId2"/>
    <p:sldId id="289" r:id="rId3"/>
    <p:sldId id="292" r:id="rId4"/>
    <p:sldId id="294" r:id="rId5"/>
    <p:sldId id="533" r:id="rId6"/>
    <p:sldId id="534" r:id="rId7"/>
    <p:sldId id="298" r:id="rId8"/>
    <p:sldId id="535" r:id="rId9"/>
    <p:sldId id="532" r:id="rId10"/>
    <p:sldId id="302" r:id="rId11"/>
    <p:sldId id="303" r:id="rId12"/>
    <p:sldId id="305" r:id="rId13"/>
    <p:sldId id="306" r:id="rId14"/>
    <p:sldId id="307" r:id="rId15"/>
    <p:sldId id="301" r:id="rId16"/>
  </p:sldIdLst>
  <p:sldSz cx="12192000" cy="6858000"/>
  <p:notesSz cx="6858000" cy="9144000"/>
  <p:embeddedFontLst>
    <p:embeddedFont>
      <p:font typeface="Aharoni" panose="02010803020104030203" pitchFamily="2" charset="-79"/>
      <p:bold r:id="rId19"/>
    </p:embeddedFont>
    <p:embeddedFont>
      <p:font typeface="Calibri" panose="020F0502020204030204" pitchFamily="34" charset="0"/>
      <p:regular r:id="rId20"/>
      <p:bold r:id="rId21"/>
      <p:italic r:id="rId22"/>
      <p:boldItalic r:id="rId23"/>
    </p:embeddedFont>
    <p:embeddedFont>
      <p:font typeface="Montserrat" panose="020B0604020202020204" charset="0"/>
      <p:regular r:id="rId24"/>
      <p:bold r:id="rId25"/>
      <p:italic r:id="rId26"/>
      <p:boldItalic r:id="rId27"/>
    </p:embeddedFont>
    <p:embeddedFont>
      <p:font typeface="Montserrat Medium" panose="020B0604020202020204" charset="0"/>
      <p:regular r:id="rId28"/>
      <p:bold r:id="rId29"/>
      <p:italic r:id="rId30"/>
      <p:boldItalic r:id="rId31"/>
    </p:embeddedFont>
    <p:embeddedFont>
      <p:font typeface="Open Sans" panose="020B0604020202020204" charset="0"/>
      <p:regular r:id="rId32"/>
      <p:bold r:id="rId33"/>
      <p:italic r:id="rId34"/>
      <p:boldItalic r:id="rId35"/>
    </p:embeddedFont>
    <p:embeddedFont>
      <p:font typeface="Plus Jakarta Sans" panose="020B0604020202020204" charset="0"/>
      <p:regular r:id="rId36"/>
      <p:bold r:id="rId37"/>
      <p:italic r:id="rId38"/>
      <p:boldItalic r:id="rId39"/>
    </p:embeddedFont>
    <p:embeddedFont>
      <p:font typeface="Poppins SemiBold" panose="020B060402020202020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86405" autoAdjust="0"/>
  </p:normalViewPr>
  <p:slideViewPr>
    <p:cSldViewPr snapToGrid="0">
      <p:cViewPr varScale="1">
        <p:scale>
          <a:sx n="74" d="100"/>
          <a:sy n="74" d="100"/>
        </p:scale>
        <p:origin x="1042"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font" Target="fonts/font29.fntdata"/><Relationship Id="rId89" Type="http://schemas.openxmlformats.org/officeDocument/2006/relationships/presProps" Target="presProps.xml"/><Relationship Id="rId7" Type="http://schemas.openxmlformats.org/officeDocument/2006/relationships/slide" Target="slides/slide6.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font" Target="fonts/font27.fntdata"/><Relationship Id="rId87" Type="http://customschemas.google.com/relationships/presentationmetadata" Target="metadata"/><Relationship Id="rId5" Type="http://schemas.openxmlformats.org/officeDocument/2006/relationships/slide" Target="slides/slide4.xml"/><Relationship Id="rId90"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font" Target="fonts/font28.fntdata"/><Relationship Id="rId20" Type="http://schemas.openxmlformats.org/officeDocument/2006/relationships/font" Target="fonts/font2.fntdata"/><Relationship Id="rId41" Type="http://schemas.openxmlformats.org/officeDocument/2006/relationships/font" Target="fonts/font23.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ieeexplore.ieee.org/xpl/conhome/8653250/proceeding"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518399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33754" y="4504626"/>
            <a:ext cx="2926946" cy="181584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r>
              <a:rPr lang="en-US" b="1" dirty="0">
                <a:solidFill>
                  <a:schemeClr val="dk1"/>
                </a:solidFill>
                <a:latin typeface="+mj-lt"/>
                <a:sym typeface="Montserrat Medium"/>
              </a:rPr>
              <a:t>K.SAI GANESH REDDY-BU21EECE0100566</a:t>
            </a:r>
            <a:endParaRPr lang="en-US" sz="1400" b="1" i="0" u="none" strike="noStrike" cap="none" dirty="0">
              <a:solidFill>
                <a:schemeClr val="dk1"/>
              </a:solidFill>
              <a:latin typeface="+mj-lt"/>
              <a:ea typeface="Arial"/>
              <a:cs typeface="Arial"/>
              <a:sym typeface="Montserrat Medium"/>
            </a:endParaRPr>
          </a:p>
          <a:p>
            <a:pPr marL="285750" indent="-285750" algn="ctr">
              <a:buSzPts val="1400"/>
              <a:buFont typeface="Arial" panose="020B0604020202020204" pitchFamily="34" charset="0"/>
              <a:buChar char="•"/>
            </a:pPr>
            <a:r>
              <a:rPr lang="en-US" b="1" dirty="0">
                <a:solidFill>
                  <a:schemeClr val="dk1"/>
                </a:solidFill>
                <a:latin typeface="+mj-lt"/>
                <a:sym typeface="Montserrat Medium"/>
              </a:rPr>
              <a:t>M.RAVI KIRAN REDDY-BU21EECE0100516</a:t>
            </a:r>
            <a:endParaRPr lang="en-US" sz="1400" b="1" i="0" u="none" strike="noStrike" cap="none" dirty="0">
              <a:solidFill>
                <a:schemeClr val="dk1"/>
              </a:solidFill>
              <a:latin typeface="+mj-lt"/>
              <a:ea typeface="Arial"/>
              <a:cs typeface="Arial"/>
              <a:sym typeface="Arial"/>
            </a:endParaRPr>
          </a:p>
          <a:p>
            <a:pPr marL="285750" indent="-285750" algn="ctr">
              <a:buSzPts val="1400"/>
              <a:buFont typeface="Arial" panose="020B0604020202020204" pitchFamily="34" charset="0"/>
              <a:buChar char="•"/>
            </a:pPr>
            <a:r>
              <a:rPr lang="en-US" b="1" dirty="0">
                <a:solidFill>
                  <a:schemeClr val="dk1"/>
                </a:solidFill>
                <a:latin typeface="+mj-lt"/>
                <a:sym typeface="Montserrat Medium"/>
              </a:rPr>
              <a:t>G.PRADEEP REDDY-BU21EECE0100084</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322056" y="5040405"/>
            <a:ext cx="2926946" cy="954067"/>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indent="-285750" algn="ctr">
              <a:buSzPts val="1400"/>
              <a:buFont typeface="Arial" panose="020B0604020202020204" pitchFamily="34" charset="0"/>
              <a:buChar char="•"/>
            </a:pPr>
            <a:r>
              <a:rPr lang="en-IN" b="1" i="0" dirty="0">
                <a:solidFill>
                  <a:srgbClr val="007367"/>
                </a:solidFill>
                <a:effectLst/>
                <a:latin typeface="+mj-lt"/>
              </a:rPr>
              <a:t>M </a:t>
            </a:r>
            <a:r>
              <a:rPr lang="en-IN" b="1" i="0" dirty="0" err="1">
                <a:solidFill>
                  <a:srgbClr val="007367"/>
                </a:solidFill>
                <a:effectLst/>
                <a:latin typeface="+mj-lt"/>
              </a:rPr>
              <a:t>Dioline</a:t>
            </a:r>
            <a:r>
              <a:rPr lang="en-IN" b="1" i="0" dirty="0">
                <a:solidFill>
                  <a:srgbClr val="007367"/>
                </a:solidFill>
                <a:effectLst/>
                <a:latin typeface="+mj-lt"/>
              </a:rPr>
              <a:t> Sara</a:t>
            </a: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indent="-285750" algn="ctr">
              <a:buSzPts val="1400"/>
              <a:buFont typeface="Arial" panose="020B0604020202020204" pitchFamily="34" charset="0"/>
              <a:buChar char="•"/>
            </a:pPr>
            <a:r>
              <a:rPr lang="en-IN" b="1" i="0" dirty="0">
                <a:solidFill>
                  <a:srgbClr val="007367"/>
                </a:solidFill>
                <a:effectLst/>
                <a:latin typeface="+mj-lt"/>
              </a:rPr>
              <a:t>Pankaj </a:t>
            </a:r>
            <a:r>
              <a:rPr lang="en-IN" b="1" i="0" dirty="0" err="1">
                <a:solidFill>
                  <a:srgbClr val="007367"/>
                </a:solidFill>
                <a:effectLst/>
                <a:latin typeface="+mj-lt"/>
              </a:rPr>
              <a:t>Kandhway</a:t>
            </a:r>
            <a:r>
              <a:rPr lang="en-US" sz="1400" b="1" i="0" u="none" strike="noStrike" cap="none" dirty="0">
                <a:solidFill>
                  <a:schemeClr val="dk1"/>
                </a:solidFill>
                <a:latin typeface="Montserrat Medium"/>
                <a:ea typeface="Arial"/>
                <a:cs typeface="Arial"/>
                <a:sym typeface="Montserrat Medium"/>
              </a:rPr>
              <a:t> </a:t>
            </a:r>
            <a:endParaRPr lang="en-US" sz="1400" b="1" i="0" u="none" strike="noStrike" cap="none" dirty="0">
              <a:solidFill>
                <a:schemeClr val="dk1"/>
              </a:solidFill>
              <a:latin typeface="Arial"/>
              <a:ea typeface="Arial"/>
              <a:cs typeface="Arial"/>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3623794" y="151480"/>
            <a:ext cx="5483745" cy="95406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007069"/>
                </a:solidFill>
                <a:latin typeface="+mj-lt"/>
                <a:ea typeface="Open Sans"/>
                <a:cs typeface="Open Sans"/>
                <a:sym typeface="Open Sans"/>
              </a:rPr>
              <a:t>AUTONOMOUS NAVIGATING AND INTERACTING ROBOT</a:t>
            </a:r>
            <a:endParaRPr lang="en-US" sz="2800" dirty="0">
              <a:latin typeface="+mj-lt"/>
            </a:endParaRP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Mid-Review </a:t>
            </a:r>
            <a:r>
              <a:rPr lang="en-US" sz="2000" b="1" dirty="0">
                <a:solidFill>
                  <a:srgbClr val="007069"/>
                </a:solidFill>
                <a:latin typeface="Open Sans"/>
                <a:ea typeface="Open Sans"/>
                <a:cs typeface="Open Sans"/>
                <a:sym typeface="Open Sans"/>
              </a:rPr>
              <a:t>- </a:t>
            </a:r>
            <a:r>
              <a:rPr lang="en-US" sz="2000" b="1" i="0" u="none" strike="noStrike" cap="none" dirty="0">
                <a:solidFill>
                  <a:srgbClr val="007069"/>
                </a:solidFill>
                <a:latin typeface="Open Sans"/>
                <a:ea typeface="Open Sans"/>
                <a:cs typeface="Open Sans"/>
                <a:sym typeface="Open Sans"/>
              </a:rPr>
              <a:t>3</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156701" y="296541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Project ID: </a:t>
            </a:r>
            <a:r>
              <a:rPr lang="en-US" sz="1800" b="1" dirty="0">
                <a:solidFill>
                  <a:schemeClr val="lt1"/>
                </a:solidFill>
                <a:latin typeface="Verdana"/>
                <a:ea typeface="Verdana"/>
                <a:cs typeface="Verdana"/>
                <a:sym typeface="Verdana"/>
              </a:rPr>
              <a:t>CS-15</a:t>
            </a:r>
            <a:endParaRPr lang="en-US" sz="1800" b="1"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12333-A005-FEA0-4811-C852E2C24B3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AD13B1-3AD5-5F48-5EA6-8283F4D732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4" name="Google Shape;125;p3">
            <a:extLst>
              <a:ext uri="{FF2B5EF4-FFF2-40B4-BE49-F238E27FC236}">
                <a16:creationId xmlns:a16="http://schemas.microsoft.com/office/drawing/2014/main" id="{3B14D212-DF1F-F61D-ECD3-9D20601BCEB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1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ECA415C5-05E9-EE8C-B516-CAA160872052}"/>
              </a:ext>
            </a:extLst>
          </p:cNvPr>
          <p:cNvSpPr txBox="1"/>
          <p:nvPr/>
        </p:nvSpPr>
        <p:spPr>
          <a:xfrm>
            <a:off x="432619" y="61171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descr="Wandering Application in a Waffle Gazebo* Simulation — documentation">
            <a:extLst>
              <a:ext uri="{FF2B5EF4-FFF2-40B4-BE49-F238E27FC236}">
                <a16:creationId xmlns:a16="http://schemas.microsoft.com/office/drawing/2014/main" id="{D78E1443-0CA2-09D8-04CD-5E81FE9DFB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958848"/>
            <a:ext cx="9347828" cy="515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190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4FB4E-AB25-B986-6544-C0296069542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2EDE2B-D87B-D03F-3482-F7F114A4F0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4" name="Google Shape;125;p3">
            <a:extLst>
              <a:ext uri="{FF2B5EF4-FFF2-40B4-BE49-F238E27FC236}">
                <a16:creationId xmlns:a16="http://schemas.microsoft.com/office/drawing/2014/main" id="{C625E54E-A86D-9B94-B470-0435C69F95E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2 </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67B823CE-7BA9-D714-A424-29AA44BD6144}"/>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AA0FFAB6-8ECC-A192-53D5-ECB71CB48F5B}"/>
              </a:ext>
            </a:extLst>
          </p:cNvPr>
          <p:cNvPicPr>
            <a:picLocks noChangeAspect="1"/>
          </p:cNvPicPr>
          <p:nvPr/>
        </p:nvPicPr>
        <p:blipFill>
          <a:blip r:embed="rId2"/>
          <a:srcRect t="5373" b="4843"/>
          <a:stretch/>
        </p:blipFill>
        <p:spPr>
          <a:xfrm>
            <a:off x="800099" y="871532"/>
            <a:ext cx="10515599" cy="5370636"/>
          </a:xfrm>
          <a:prstGeom prst="rect">
            <a:avLst/>
          </a:prstGeom>
        </p:spPr>
      </p:pic>
    </p:spTree>
    <p:extLst>
      <p:ext uri="{BB962C8B-B14F-4D97-AF65-F5344CB8AC3E}">
        <p14:creationId xmlns:p14="http://schemas.microsoft.com/office/powerpoint/2010/main" val="2761468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65F51-F37A-0F0B-AFF4-2134BDC030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0440EB-4A8A-D93C-606D-594A9C00C6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sp>
        <p:nvSpPr>
          <p:cNvPr id="4" name="Google Shape;125;p3">
            <a:extLst>
              <a:ext uri="{FF2B5EF4-FFF2-40B4-BE49-F238E27FC236}">
                <a16:creationId xmlns:a16="http://schemas.microsoft.com/office/drawing/2014/main" id="{6E899E6C-558C-950D-AACE-666F4910120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 Iteration </a:t>
            </a:r>
            <a:r>
              <a:rPr lang="en-US" sz="2400" b="1" dirty="0">
                <a:latin typeface="Montserrat"/>
                <a:ea typeface="Montserrat"/>
                <a:cs typeface="Montserrat"/>
                <a:sym typeface="Montserrat"/>
              </a:rPr>
              <a:t>3 (Optional)</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935777F9-D82A-2939-0C57-126FBC7D4C26}"/>
              </a:ext>
            </a:extLst>
          </p:cNvPr>
          <p:cNvSpPr txBox="1"/>
          <p:nvPr/>
        </p:nvSpPr>
        <p:spPr>
          <a:xfrm>
            <a:off x="432619" y="889964"/>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descr="ROS Robot – Hiwonder">
            <a:extLst>
              <a:ext uri="{FF2B5EF4-FFF2-40B4-BE49-F238E27FC236}">
                <a16:creationId xmlns:a16="http://schemas.microsoft.com/office/drawing/2014/main" id="{AA48AF99-5CD7-0309-FC18-C753FA8BF3C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078106" y="-588894"/>
            <a:ext cx="8035787" cy="803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600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2842-485B-A1BA-74A8-3079DADFFA4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5B471-CC7E-7CB9-A4D6-FB503C8052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4" name="Google Shape;125;p3">
            <a:extLst>
              <a:ext uri="{FF2B5EF4-FFF2-40B4-BE49-F238E27FC236}">
                <a16:creationId xmlns:a16="http://schemas.microsoft.com/office/drawing/2014/main" id="{67F9DACA-35DE-941A-CCEE-D335FBEB8971}"/>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5951DA8A-453F-9B13-3160-FA60A7CB42E6}"/>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Exploring new software tools and gaining a deeper understanding of how individual components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Tackling and resolving new challenges as they arise.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Creating comprehensive documentation and reports for the project.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Collaborating with mentors and experts to gather insights and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Conducting weekly team meetings to review progress, address challenges, and plan for upcoming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Implementing real-time monitoring and self-healing capabilities to ensure system stability. </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E154839C-B3E3-3A7B-9FDD-C49C18A4F130}"/>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600" dirty="0" err="1">
                <a:latin typeface="Times New Roman" panose="02020603050405020304" pitchFamily="18" charset="0"/>
                <a:ea typeface="Verdana" panose="020B0604030504040204" pitchFamily="34" charset="0"/>
                <a:cs typeface="Times New Roman" panose="02020603050405020304" pitchFamily="18" charset="0"/>
              </a:rPr>
              <a:t>K.Sai</a:t>
            </a:r>
            <a:r>
              <a:rPr lang="en-IN" sz="1600" dirty="0">
                <a:latin typeface="Times New Roman" panose="02020603050405020304" pitchFamily="18" charset="0"/>
                <a:ea typeface="Verdana" panose="020B0604030504040204" pitchFamily="34" charset="0"/>
                <a:cs typeface="Times New Roman" panose="02020603050405020304" pitchFamily="18" charset="0"/>
              </a:rPr>
              <a:t> Ganesh Reddy </a:t>
            </a:r>
          </a:p>
          <a:p>
            <a:pPr marL="285750" lvl="1"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Hardware Setup</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Research and Development</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600" dirty="0" err="1">
                <a:latin typeface="Times New Roman" panose="02020603050405020304" pitchFamily="18" charset="0"/>
                <a:ea typeface="Verdana" panose="020B0604030504040204" pitchFamily="34" charset="0"/>
                <a:cs typeface="Times New Roman" panose="02020603050405020304" pitchFamily="18" charset="0"/>
              </a:rPr>
              <a:t>M.Ravi</a:t>
            </a:r>
            <a:r>
              <a:rPr lang="en-IN" sz="1600" dirty="0">
                <a:latin typeface="Times New Roman" panose="02020603050405020304" pitchFamily="18" charset="0"/>
                <a:ea typeface="Verdana" panose="020B0604030504040204" pitchFamily="34" charset="0"/>
                <a:cs typeface="Times New Roman" panose="02020603050405020304" pitchFamily="18" charset="0"/>
              </a:rPr>
              <a:t> Kiran Reddy</a:t>
            </a:r>
          </a:p>
          <a:p>
            <a:pPr marL="285750" lvl="1" indent="-285750">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Analysis</a:t>
            </a:r>
          </a:p>
          <a:p>
            <a:pPr marL="285750" lvl="1" indent="-285750">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Documentation</a:t>
            </a:r>
          </a:p>
          <a:p>
            <a:pPr lvl="3"/>
            <a:r>
              <a:rPr lang="en-IN" sz="1600" dirty="0">
                <a:latin typeface="Times New Roman" panose="02020603050405020304" pitchFamily="18" charset="0"/>
                <a:ea typeface="Verdana" panose="020B0604030504040204" pitchFamily="34" charset="0"/>
                <a:cs typeface="Times New Roman" panose="02020603050405020304" pitchFamily="18" charset="0"/>
              </a:rPr>
              <a:t>Key contributions: </a:t>
            </a:r>
            <a:r>
              <a:rPr lang="en-IN" sz="1600" dirty="0" err="1">
                <a:latin typeface="Times New Roman" panose="02020603050405020304" pitchFamily="18" charset="0"/>
                <a:ea typeface="Verdana" panose="020B0604030504040204" pitchFamily="34" charset="0"/>
                <a:cs typeface="Times New Roman" panose="02020603050405020304" pitchFamily="18" charset="0"/>
              </a:rPr>
              <a:t>G.Pradeep</a:t>
            </a:r>
            <a:r>
              <a:rPr lang="en-IN" sz="1600" dirty="0">
                <a:latin typeface="Times New Roman" panose="02020603050405020304" pitchFamily="18" charset="0"/>
                <a:ea typeface="Verdana" panose="020B0604030504040204" pitchFamily="34" charset="0"/>
                <a:cs typeface="Times New Roman" panose="02020603050405020304" pitchFamily="18" charset="0"/>
              </a:rPr>
              <a:t> Reddy</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Literature survey</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Times New Roman" panose="02020603050405020304" pitchFamily="18" charset="0"/>
                <a:ea typeface="Verdana" panose="020B0604030504040204" pitchFamily="34" charset="0"/>
                <a:cs typeface="Times New Roman" panose="02020603050405020304" pitchFamily="18" charset="0"/>
              </a:rPr>
              <a:t>External works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57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A98FA-4F35-C93F-73A2-485950D05BB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132046-4ACE-A1E3-4010-52881C9836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4" name="Google Shape;125;p3">
            <a:extLst>
              <a:ext uri="{FF2B5EF4-FFF2-40B4-BE49-F238E27FC236}">
                <a16:creationId xmlns:a16="http://schemas.microsoft.com/office/drawing/2014/main" id="{9BB43107-1A1B-029D-C73C-2126600571B2}"/>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8EB3901A-2C1A-A66B-C9AE-81E8FAFAB4FF}"/>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This project highlighted the potential of GRID SLAM in enhancing autonomous robots’ real-time mapping and navigation capabilities. The system proved to be effective in structured environments, demonstrating efficient localization and path planning. However, for broader applications, future improvements like multi-sensor integration, scalability for outdoor environments, and AI-driven decision-making are essential. These upgrades will broaden the scope of GRID SLAM, enabling its use in dynamic real-world scenarios and accelerating advancements in autonomous robotics across various industries.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GRID SLAM performance in dynamic and unstructured environments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ensuring robust localization and mapping capabilities even in rapidly changing conditions.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multi-sensor fusion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(e.g., LiDAR, IMU) to enhance localization accuracy, enabling more precise mapping and real-time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advanced algorithms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autonomous navigation and obstacle avoidance, improving the robot's ability to navigate complex terrains and avoid potential collisions.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Adapt GRID SLAM for outdoor environments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incorporating GPS integration, expanding its use to real-world scenarios with large-scale, open spaces.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hardware efficiency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ensure prolonged autonomous operation, enhancing battery life and system reliability in various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GRID SLAM technology to diverse fields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such as agriculture, delivery services, and warehouse automation, enabling transformative impacts in these industries.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7826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660123"/>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42900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705157" y="1088761"/>
            <a:ext cx="9520392" cy="4185761"/>
          </a:xfrm>
          <a:prstGeom prst="rect">
            <a:avLst/>
          </a:prstGeom>
          <a:noFill/>
        </p:spPr>
        <p:txBody>
          <a:bodyPr wrap="square" rtlCol="0">
            <a:spAutoFit/>
          </a:bodyPr>
          <a:lstStyle/>
          <a:p>
            <a:r>
              <a:rPr lang="en-IN" dirty="0">
                <a:effectLst/>
                <a:latin typeface="+mj-lt"/>
                <a:ea typeface="Calibri" panose="020F0502020204030204" pitchFamily="34" charset="0"/>
                <a:cs typeface="Times New Roman" panose="02020603050405020304" pitchFamily="18" charset="0"/>
              </a:rPr>
              <a:t>Building on the work from the previous semester, which focused on simulations in virtual environments using tools like Gazebo and ROS, we developed a hardware-based GRID SLAM autonomous robot. This project transitioned from simulations to actual hardware implementation, integrating components such as LiDAR sensors and cameras for real-time mapping and localization. Advanced GRID SLAM algorithms were utilized to enable the robot to create maps and localize itself in unknown environments without relying on pre-defined maps.</a:t>
            </a:r>
          </a:p>
          <a:p>
            <a:r>
              <a:rPr lang="en-IN" dirty="0">
                <a:effectLst/>
                <a:latin typeface="+mj-lt"/>
                <a:ea typeface="Calibri" panose="020F0502020204030204" pitchFamily="34" charset="0"/>
                <a:cs typeface="Times New Roman" panose="02020603050405020304" pitchFamily="18" charset="0"/>
              </a:rPr>
              <a:t> </a:t>
            </a:r>
          </a:p>
          <a:p>
            <a:r>
              <a:rPr lang="en-IN" dirty="0">
                <a:effectLst/>
                <a:latin typeface="+mj-lt"/>
                <a:ea typeface="Calibri" panose="020F0502020204030204" pitchFamily="34" charset="0"/>
                <a:cs typeface="Times New Roman" panose="02020603050405020304" pitchFamily="18" charset="0"/>
              </a:rPr>
              <a:t>         By combining real sensor data with probabilistic techniques, the system achieved efficient path  planning, dynamic obstacle avoidance, and adaptability to real-world indoor environments. Initial testing demonstrated the robot's ability to perform autonomous navigation and mapping effectively. Efforts were concentrated on optimizing the system for energy efficiency, real-time performance, and reliable operation.</a:t>
            </a:r>
          </a:p>
          <a:p>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14942" y="3860497"/>
            <a:ext cx="9943179" cy="2246769"/>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Main Goals </a:t>
            </a:r>
          </a:p>
          <a:p>
            <a:pPr marL="285750" indent="-285750">
              <a:buFont typeface="Arial" panose="020B0604020202020204" pitchFamily="34" charset="0"/>
              <a:buChar char="•"/>
            </a:pPr>
            <a:r>
              <a:rPr lang="en-US" dirty="0">
                <a:latin typeface="+mj-lt"/>
                <a:cs typeface="Times New Roman" panose="02020603050405020304" pitchFamily="18" charset="0"/>
              </a:rPr>
              <a:t>Enable real-time autonomous navigation using LiDAR and cameras.</a:t>
            </a:r>
          </a:p>
          <a:p>
            <a:pPr marL="285750" indent="-285750">
              <a:buFont typeface="Arial" panose="020B0604020202020204" pitchFamily="34" charset="0"/>
              <a:buChar char="•"/>
            </a:pPr>
            <a:r>
              <a:rPr lang="en-US" dirty="0">
                <a:latin typeface="+mj-lt"/>
                <a:cs typeface="Times New Roman" panose="02020603050405020304" pitchFamily="18" charset="0"/>
              </a:rPr>
              <a:t>Ensure accurate localization of the robot's position and orientation.</a:t>
            </a:r>
            <a:endParaRPr lang="en-IN" dirty="0">
              <a:latin typeface="+mj-lt"/>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Achieve efficient path planning and dynamic obstacle avoidance.</a:t>
            </a:r>
            <a:endParaRPr lang="en-IN" dirty="0">
              <a:latin typeface="+mj-lt"/>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Transition GRID SLAM algorithms from simulation to hardware implementation </a:t>
            </a:r>
            <a:r>
              <a:rPr lang="en-IN" dirty="0">
                <a:latin typeface="Verdana" panose="020B0604030504040204" pitchFamily="34" charset="0"/>
                <a:ea typeface="Verdana" panose="020B0604030504040204" pitchFamily="34" charset="0"/>
              </a:rPr>
              <a:t>Additional Goals </a:t>
            </a:r>
          </a:p>
          <a:p>
            <a:r>
              <a:rPr lang="en-IN" dirty="0">
                <a:latin typeface="+mj-lt"/>
                <a:ea typeface="Verdana" panose="020B0604030504040204" pitchFamily="34" charset="0"/>
                <a:cs typeface="Times New Roman" panose="02020603050405020304" pitchFamily="18" charset="0"/>
              </a:rPr>
              <a:t>Additional Goals </a:t>
            </a:r>
          </a:p>
          <a:p>
            <a:pPr marL="285750" indent="-285750">
              <a:buFont typeface="Arial" panose="020B0604020202020204" pitchFamily="34" charset="0"/>
              <a:buChar char="•"/>
            </a:pPr>
            <a:r>
              <a:rPr lang="en-US" dirty="0">
                <a:latin typeface="+mj-lt"/>
                <a:cs typeface="Times New Roman" panose="02020603050405020304" pitchFamily="18" charset="0"/>
              </a:rPr>
              <a:t>Integrate IMUs and other sensors for enhanced accuracy and redundancy.</a:t>
            </a:r>
            <a:endParaRPr lang="en-IN" dirty="0">
              <a:latin typeface="+mj-lt"/>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mj-lt"/>
                <a:cs typeface="Times New Roman" panose="02020603050405020304" pitchFamily="18" charset="0"/>
              </a:rPr>
              <a:t>Create real-time visualization tools for the robot's path and map.</a:t>
            </a:r>
          </a:p>
          <a:p>
            <a:pPr marL="285750" indent="-285750">
              <a:buFont typeface="Arial" panose="020B0604020202020204" pitchFamily="34" charset="0"/>
              <a:buChar char="•"/>
            </a:pPr>
            <a:r>
              <a:rPr lang="en-US" dirty="0">
                <a:latin typeface="+mj-lt"/>
                <a:cs typeface="Times New Roman" panose="02020603050405020304" pitchFamily="18" charset="0"/>
              </a:rPr>
              <a:t>Optimize the system for energy efficiency and real-time performance.</a:t>
            </a:r>
            <a:endParaRPr lang="en-IN" dirty="0">
              <a:latin typeface="+mj-lt"/>
              <a:ea typeface="Verdana" panose="020B0604030504040204" pitchFamily="34" charset="0"/>
              <a:cs typeface="Times New Roman" panose="02020603050405020304" pitchFamily="18" charset="0"/>
            </a:endParaRPr>
          </a:p>
          <a:p>
            <a:endParaRPr lang="en-IN" dirty="0">
              <a:latin typeface="Verdana" panose="020B0604030504040204" pitchFamily="34"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C6ECFB60-4922-9557-3C5E-7FA842E8B16A}"/>
              </a:ext>
            </a:extLst>
          </p:cNvPr>
          <p:cNvSpPr txBox="1"/>
          <p:nvPr/>
        </p:nvSpPr>
        <p:spPr>
          <a:xfrm>
            <a:off x="0" y="726132"/>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p:txBody>
      </p:sp>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5" name="Google Shape;125;p3">
            <a:extLst>
              <a:ext uri="{FF2B5EF4-FFF2-40B4-BE49-F238E27FC236}">
                <a16:creationId xmlns:a16="http://schemas.microsoft.com/office/drawing/2014/main" id="{12977A3E-566F-814B-0D9C-37C0E1141171}"/>
              </a:ext>
            </a:extLst>
          </p:cNvPr>
          <p:cNvSpPr txBox="1"/>
          <p:nvPr/>
        </p:nvSpPr>
        <p:spPr>
          <a:xfrm>
            <a:off x="636330" y="40968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 </a:t>
            </a:r>
            <a:endParaRPr dirty="0"/>
          </a:p>
        </p:txBody>
      </p:sp>
      <p:graphicFrame>
        <p:nvGraphicFramePr>
          <p:cNvPr id="2" name="Table 1">
            <a:extLst>
              <a:ext uri="{FF2B5EF4-FFF2-40B4-BE49-F238E27FC236}">
                <a16:creationId xmlns:a16="http://schemas.microsoft.com/office/drawing/2014/main" id="{7AFC655B-3530-D078-8619-82DAD6192F01}"/>
              </a:ext>
            </a:extLst>
          </p:cNvPr>
          <p:cNvGraphicFramePr>
            <a:graphicFrameLocks noGrp="1"/>
          </p:cNvGraphicFramePr>
          <p:nvPr>
            <p:extLst>
              <p:ext uri="{D42A27DB-BD31-4B8C-83A1-F6EECF244321}">
                <p14:modId xmlns:p14="http://schemas.microsoft.com/office/powerpoint/2010/main" val="1652249762"/>
              </p:ext>
            </p:extLst>
          </p:nvPr>
        </p:nvGraphicFramePr>
        <p:xfrm>
          <a:off x="2032000" y="1574800"/>
          <a:ext cx="8128000" cy="1854200"/>
        </p:xfrm>
        <a:graphic>
          <a:graphicData uri="http://schemas.openxmlformats.org/drawingml/2006/table">
            <a:tbl>
              <a:tblPr firstRow="1" bandRow="1">
                <a:tableStyleId>{DE7AD339-51BE-4A38-A1C7-CCF28897F289}</a:tableStyleId>
              </a:tblPr>
              <a:tblGrid>
                <a:gridCol w="4064000">
                  <a:extLst>
                    <a:ext uri="{9D8B030D-6E8A-4147-A177-3AD203B41FA5}">
                      <a16:colId xmlns:a16="http://schemas.microsoft.com/office/drawing/2014/main" val="2242715102"/>
                    </a:ext>
                  </a:extLst>
                </a:gridCol>
                <a:gridCol w="4064000">
                  <a:extLst>
                    <a:ext uri="{9D8B030D-6E8A-4147-A177-3AD203B41FA5}">
                      <a16:colId xmlns:a16="http://schemas.microsoft.com/office/drawing/2014/main" val="3740235064"/>
                    </a:ext>
                  </a:extLst>
                </a:gridCol>
              </a:tblGrid>
              <a:tr h="370840">
                <a:tc>
                  <a:txBody>
                    <a:bodyPr/>
                    <a:lstStyle/>
                    <a:p>
                      <a:r>
                        <a:rPr lang="en-IN" dirty="0">
                          <a:latin typeface="+mj-lt"/>
                          <a:cs typeface="Times New Roman" panose="02020603050405020304" pitchFamily="18" charset="0"/>
                        </a:rPr>
                        <a:t>Research and Planning</a:t>
                      </a:r>
                    </a:p>
                  </a:txBody>
                  <a:tcPr/>
                </a:tc>
                <a:tc>
                  <a:txBody>
                    <a:bodyPr/>
                    <a:lstStyle/>
                    <a:p>
                      <a:r>
                        <a:rPr lang="en-IN" dirty="0">
                          <a:latin typeface="+mj-lt"/>
                          <a:cs typeface="Times New Roman" panose="02020603050405020304" pitchFamily="18" charset="0"/>
                        </a:rPr>
                        <a:t>                 3 Weeks</a:t>
                      </a:r>
                    </a:p>
                  </a:txBody>
                  <a:tcPr/>
                </a:tc>
                <a:extLst>
                  <a:ext uri="{0D108BD9-81ED-4DB2-BD59-A6C34878D82A}">
                    <a16:rowId xmlns:a16="http://schemas.microsoft.com/office/drawing/2014/main" val="794985710"/>
                  </a:ext>
                </a:extLst>
              </a:tr>
              <a:tr h="370840">
                <a:tc>
                  <a:txBody>
                    <a:bodyPr/>
                    <a:lstStyle/>
                    <a:p>
                      <a:r>
                        <a:rPr lang="en-IN" dirty="0">
                          <a:latin typeface="+mj-lt"/>
                          <a:cs typeface="Times New Roman" panose="02020603050405020304" pitchFamily="18" charset="0"/>
                        </a:rPr>
                        <a:t>System Design</a:t>
                      </a:r>
                    </a:p>
                  </a:txBody>
                  <a:tcPr/>
                </a:tc>
                <a:tc>
                  <a:txBody>
                    <a:bodyPr/>
                    <a:lstStyle/>
                    <a:p>
                      <a:r>
                        <a:rPr lang="en-IN" dirty="0">
                          <a:latin typeface="+mj-lt"/>
                          <a:cs typeface="Times New Roman" panose="02020603050405020304" pitchFamily="18" charset="0"/>
                        </a:rPr>
                        <a:t>                 6 Weeks</a:t>
                      </a:r>
                    </a:p>
                  </a:txBody>
                  <a:tcPr/>
                </a:tc>
                <a:extLst>
                  <a:ext uri="{0D108BD9-81ED-4DB2-BD59-A6C34878D82A}">
                    <a16:rowId xmlns:a16="http://schemas.microsoft.com/office/drawing/2014/main" val="2511988466"/>
                  </a:ext>
                </a:extLst>
              </a:tr>
              <a:tr h="370840">
                <a:tc>
                  <a:txBody>
                    <a:bodyPr/>
                    <a:lstStyle/>
                    <a:p>
                      <a:r>
                        <a:rPr lang="en-IN" dirty="0">
                          <a:latin typeface="+mj-lt"/>
                          <a:cs typeface="Times New Roman" panose="02020603050405020304" pitchFamily="18" charset="0"/>
                        </a:rPr>
                        <a:t>Development and Prototyping</a:t>
                      </a:r>
                    </a:p>
                  </a:txBody>
                  <a:tcPr/>
                </a:tc>
                <a:tc>
                  <a:txBody>
                    <a:bodyPr/>
                    <a:lstStyle/>
                    <a:p>
                      <a:r>
                        <a:rPr lang="en-IN" dirty="0">
                          <a:latin typeface="+mj-lt"/>
                          <a:cs typeface="Times New Roman" panose="02020603050405020304" pitchFamily="18" charset="0"/>
                        </a:rPr>
                        <a:t>                 8 Weeks</a:t>
                      </a:r>
                    </a:p>
                  </a:txBody>
                  <a:tcPr/>
                </a:tc>
                <a:extLst>
                  <a:ext uri="{0D108BD9-81ED-4DB2-BD59-A6C34878D82A}">
                    <a16:rowId xmlns:a16="http://schemas.microsoft.com/office/drawing/2014/main" val="3301843678"/>
                  </a:ext>
                </a:extLst>
              </a:tr>
              <a:tr h="370840">
                <a:tc>
                  <a:txBody>
                    <a:bodyPr/>
                    <a:lstStyle/>
                    <a:p>
                      <a:r>
                        <a:rPr lang="en-IN" dirty="0">
                          <a:latin typeface="+mj-lt"/>
                          <a:cs typeface="Times New Roman" panose="02020603050405020304" pitchFamily="18" charset="0"/>
                        </a:rPr>
                        <a:t>Testing and Validation</a:t>
                      </a:r>
                    </a:p>
                  </a:txBody>
                  <a:tcPr/>
                </a:tc>
                <a:tc>
                  <a:txBody>
                    <a:bodyPr/>
                    <a:lstStyle/>
                    <a:p>
                      <a:r>
                        <a:rPr lang="en-IN" dirty="0">
                          <a:latin typeface="+mj-lt"/>
                          <a:cs typeface="Times New Roman" panose="02020603050405020304" pitchFamily="18" charset="0"/>
                        </a:rPr>
                        <a:t>                 5 Weeks</a:t>
                      </a:r>
                    </a:p>
                  </a:txBody>
                  <a:tcPr/>
                </a:tc>
                <a:extLst>
                  <a:ext uri="{0D108BD9-81ED-4DB2-BD59-A6C34878D82A}">
                    <a16:rowId xmlns:a16="http://schemas.microsoft.com/office/drawing/2014/main" val="3159290469"/>
                  </a:ext>
                </a:extLst>
              </a:tr>
              <a:tr h="370840">
                <a:tc>
                  <a:txBody>
                    <a:bodyPr/>
                    <a:lstStyle/>
                    <a:p>
                      <a:r>
                        <a:rPr lang="en-IN" dirty="0">
                          <a:latin typeface="+mj-lt"/>
                          <a:cs typeface="Times New Roman" panose="02020603050405020304" pitchFamily="18" charset="0"/>
                        </a:rPr>
                        <a:t>Deployment and Documentation</a:t>
                      </a:r>
                    </a:p>
                  </a:txBody>
                  <a:tcPr/>
                </a:tc>
                <a:tc>
                  <a:txBody>
                    <a:bodyPr/>
                    <a:lstStyle/>
                    <a:p>
                      <a:r>
                        <a:rPr lang="en-IN" dirty="0">
                          <a:latin typeface="+mj-lt"/>
                          <a:cs typeface="Times New Roman" panose="02020603050405020304" pitchFamily="18" charset="0"/>
                        </a:rPr>
                        <a:t>                 2 Weeks</a:t>
                      </a:r>
                    </a:p>
                  </a:txBody>
                  <a:tcPr/>
                </a:tc>
                <a:extLst>
                  <a:ext uri="{0D108BD9-81ED-4DB2-BD59-A6C34878D82A}">
                    <a16:rowId xmlns:a16="http://schemas.microsoft.com/office/drawing/2014/main" val="749929672"/>
                  </a:ext>
                </a:extLst>
              </a:tr>
            </a:tbl>
          </a:graphicData>
        </a:graphic>
      </p:graphicFrame>
    </p:spTree>
    <p:extLst>
      <p:ext uri="{BB962C8B-B14F-4D97-AF65-F5344CB8AC3E}">
        <p14:creationId xmlns:p14="http://schemas.microsoft.com/office/powerpoint/2010/main" val="33163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AB61C2-B595-6D36-CB78-3791DED722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50F573B-21F3-B526-5212-5E481ED19CDC}"/>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a:t>
            </a:r>
            <a:endParaRPr dirty="0"/>
          </a:p>
        </p:txBody>
      </p:sp>
      <p:sp>
        <p:nvSpPr>
          <p:cNvPr id="5" name="Google Shape;125;p3">
            <a:extLst>
              <a:ext uri="{FF2B5EF4-FFF2-40B4-BE49-F238E27FC236}">
                <a16:creationId xmlns:a16="http://schemas.microsoft.com/office/drawing/2014/main" id="{189FAE14-3F2D-9B3A-FA7E-862D36BC1477}"/>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rPr>
              <a:t> </a:t>
            </a:r>
          </a:p>
        </p:txBody>
      </p:sp>
      <p:graphicFrame>
        <p:nvGraphicFramePr>
          <p:cNvPr id="2" name="Table 1">
            <a:extLst>
              <a:ext uri="{FF2B5EF4-FFF2-40B4-BE49-F238E27FC236}">
                <a16:creationId xmlns:a16="http://schemas.microsoft.com/office/drawing/2014/main" id="{35F5DC14-EC77-15BB-C63D-DF5BA5E53F6B}"/>
              </a:ext>
            </a:extLst>
          </p:cNvPr>
          <p:cNvGraphicFramePr>
            <a:graphicFrameLocks noGrp="1"/>
          </p:cNvGraphicFramePr>
          <p:nvPr>
            <p:extLst>
              <p:ext uri="{D42A27DB-BD31-4B8C-83A1-F6EECF244321}">
                <p14:modId xmlns:p14="http://schemas.microsoft.com/office/powerpoint/2010/main" val="4214653411"/>
              </p:ext>
            </p:extLst>
          </p:nvPr>
        </p:nvGraphicFramePr>
        <p:xfrm>
          <a:off x="849854" y="960201"/>
          <a:ext cx="10889863" cy="4937597"/>
        </p:xfrm>
        <a:graphic>
          <a:graphicData uri="http://schemas.openxmlformats.org/drawingml/2006/table">
            <a:tbl>
              <a:tblPr firstRow="1" bandRow="1">
                <a:tableStyleId>{DE7AD339-51BE-4A38-A1C7-CCF28897F289}</a:tableStyleId>
              </a:tblPr>
              <a:tblGrid>
                <a:gridCol w="864276">
                  <a:extLst>
                    <a:ext uri="{9D8B030D-6E8A-4147-A177-3AD203B41FA5}">
                      <a16:colId xmlns:a16="http://schemas.microsoft.com/office/drawing/2014/main" val="3640916220"/>
                    </a:ext>
                  </a:extLst>
                </a:gridCol>
                <a:gridCol w="1932713">
                  <a:extLst>
                    <a:ext uri="{9D8B030D-6E8A-4147-A177-3AD203B41FA5}">
                      <a16:colId xmlns:a16="http://schemas.microsoft.com/office/drawing/2014/main" val="127728150"/>
                    </a:ext>
                  </a:extLst>
                </a:gridCol>
                <a:gridCol w="2647943">
                  <a:extLst>
                    <a:ext uri="{9D8B030D-6E8A-4147-A177-3AD203B41FA5}">
                      <a16:colId xmlns:a16="http://schemas.microsoft.com/office/drawing/2014/main" val="1521557084"/>
                    </a:ext>
                  </a:extLst>
                </a:gridCol>
                <a:gridCol w="1814977">
                  <a:extLst>
                    <a:ext uri="{9D8B030D-6E8A-4147-A177-3AD203B41FA5}">
                      <a16:colId xmlns:a16="http://schemas.microsoft.com/office/drawing/2014/main" val="4181126844"/>
                    </a:ext>
                  </a:extLst>
                </a:gridCol>
                <a:gridCol w="1814977">
                  <a:extLst>
                    <a:ext uri="{9D8B030D-6E8A-4147-A177-3AD203B41FA5}">
                      <a16:colId xmlns:a16="http://schemas.microsoft.com/office/drawing/2014/main" val="1133275170"/>
                    </a:ext>
                  </a:extLst>
                </a:gridCol>
                <a:gridCol w="1814977">
                  <a:extLst>
                    <a:ext uri="{9D8B030D-6E8A-4147-A177-3AD203B41FA5}">
                      <a16:colId xmlns:a16="http://schemas.microsoft.com/office/drawing/2014/main" val="647872434"/>
                    </a:ext>
                  </a:extLst>
                </a:gridCol>
              </a:tblGrid>
              <a:tr h="364953">
                <a:tc>
                  <a:txBody>
                    <a:bodyPr/>
                    <a:lstStyle/>
                    <a:p>
                      <a:r>
                        <a:rPr lang="en-IN" dirty="0" err="1">
                          <a:latin typeface="+mj-lt"/>
                          <a:cs typeface="Times New Roman" panose="02020603050405020304" pitchFamily="18" charset="0"/>
                        </a:rPr>
                        <a:t>S.No</a:t>
                      </a:r>
                      <a:endParaRPr lang="en-IN" dirty="0">
                        <a:latin typeface="+mj-lt"/>
                        <a:cs typeface="Times New Roman" panose="02020603050405020304" pitchFamily="18" charset="0"/>
                      </a:endParaRPr>
                    </a:p>
                  </a:txBody>
                  <a:tcPr/>
                </a:tc>
                <a:tc>
                  <a:txBody>
                    <a:bodyPr/>
                    <a:lstStyle/>
                    <a:p>
                      <a:r>
                        <a:rPr lang="en-IN" dirty="0">
                          <a:latin typeface="+mj-lt"/>
                          <a:cs typeface="Times New Roman" panose="02020603050405020304" pitchFamily="18" charset="0"/>
                        </a:rPr>
                        <a:t>  Title</a:t>
                      </a:r>
                    </a:p>
                  </a:txBody>
                  <a:tcPr/>
                </a:tc>
                <a:tc>
                  <a:txBody>
                    <a:bodyPr/>
                    <a:lstStyle/>
                    <a:p>
                      <a:r>
                        <a:rPr lang="en-IN" dirty="0">
                          <a:latin typeface="+mj-lt"/>
                          <a:cs typeface="Times New Roman" panose="02020603050405020304" pitchFamily="18" charset="0"/>
                        </a:rPr>
                        <a:t>Methodology</a:t>
                      </a:r>
                    </a:p>
                  </a:txBody>
                  <a:tcPr/>
                </a:tc>
                <a:tc>
                  <a:txBody>
                    <a:bodyPr/>
                    <a:lstStyle/>
                    <a:p>
                      <a:r>
                        <a:rPr lang="en-IN" dirty="0">
                          <a:latin typeface="+mj-lt"/>
                          <a:cs typeface="Times New Roman" panose="02020603050405020304" pitchFamily="18" charset="0"/>
                        </a:rPr>
                        <a:t>Merits</a:t>
                      </a:r>
                    </a:p>
                  </a:txBody>
                  <a:tcPr/>
                </a:tc>
                <a:tc>
                  <a:txBody>
                    <a:bodyPr/>
                    <a:lstStyle/>
                    <a:p>
                      <a:r>
                        <a:rPr lang="en-IN" dirty="0">
                          <a:latin typeface="+mj-lt"/>
                          <a:cs typeface="Times New Roman" panose="02020603050405020304" pitchFamily="18" charset="0"/>
                        </a:rPr>
                        <a:t>Research</a:t>
                      </a:r>
                    </a:p>
                  </a:txBody>
                  <a:tcPr/>
                </a:tc>
                <a:tc>
                  <a:txBody>
                    <a:bodyPr/>
                    <a:lstStyle/>
                    <a:p>
                      <a:r>
                        <a:rPr lang="en-IN" dirty="0">
                          <a:latin typeface="+mj-lt"/>
                          <a:cs typeface="Times New Roman" panose="02020603050405020304" pitchFamily="18" charset="0"/>
                        </a:rPr>
                        <a:t>Year of Published</a:t>
                      </a:r>
                    </a:p>
                  </a:txBody>
                  <a:tcPr/>
                </a:tc>
                <a:extLst>
                  <a:ext uri="{0D108BD9-81ED-4DB2-BD59-A6C34878D82A}">
                    <a16:rowId xmlns:a16="http://schemas.microsoft.com/office/drawing/2014/main" val="2262737730"/>
                  </a:ext>
                </a:extLst>
              </a:tr>
              <a:tr h="4572644">
                <a:tc>
                  <a:txBody>
                    <a:bodyPr/>
                    <a:lstStyle/>
                    <a:p>
                      <a:r>
                        <a:rPr lang="en-IN" dirty="0">
                          <a:latin typeface="+mj-lt"/>
                          <a:cs typeface="Times New Roman" panose="02020603050405020304"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mj-lt"/>
                          <a:cs typeface="Times New Roman" panose="02020603050405020304" pitchFamily="18" charset="0"/>
                        </a:rPr>
                        <a:t>Autonomous Navigation by Mobile Robots in Human Environments: A Survey</a:t>
                      </a:r>
                      <a:endParaRPr lang="en-IN" sz="1400" dirty="0">
                        <a:effectLst/>
                        <a:latin typeface="+mj-lt"/>
                        <a:ea typeface="Arial" panose="020B060402020202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mj-lt"/>
                          <a:cs typeface="Times New Roman" panose="02020603050405020304" pitchFamily="18" charset="0"/>
                        </a:rPr>
                        <a:t>This research will focus on recent advancements in autonomous navigation for robots in human environments, categorizing approaches into Reactive, Predictive, Model-based, and Learning-based strategies. Finally, we’ll outline future research needs, including human </a:t>
                      </a:r>
                      <a:r>
                        <a:rPr lang="en-IN" sz="1400" dirty="0" err="1">
                          <a:effectLst/>
                          <a:latin typeface="+mj-lt"/>
                          <a:cs typeface="Times New Roman" panose="02020603050405020304" pitchFamily="18" charset="0"/>
                        </a:rPr>
                        <a:t>behavior</a:t>
                      </a:r>
                      <a:r>
                        <a:rPr lang="en-IN" sz="1400" dirty="0">
                          <a:effectLst/>
                          <a:latin typeface="+mj-lt"/>
                          <a:cs typeface="Times New Roman" panose="02020603050405020304" pitchFamily="18" charset="0"/>
                        </a:rPr>
                        <a:t> prediction, efficient pathfinding, and socially aware navigation.</a:t>
                      </a:r>
                      <a:endParaRPr lang="en-IN" sz="1400" dirty="0">
                        <a:effectLst/>
                        <a:latin typeface="+mj-lt"/>
                        <a:ea typeface="Arial" panose="020B0604020202020204" pitchFamily="34" charset="0"/>
                        <a:cs typeface="Times New Roman" panose="02020603050405020304" pitchFamily="18" charset="0"/>
                      </a:endParaRPr>
                    </a:p>
                  </a:txBody>
                  <a:tcPr/>
                </a:tc>
                <a:tc>
                  <a:txBody>
                    <a:bodyPr/>
                    <a:lstStyle/>
                    <a:p>
                      <a:pPr>
                        <a:lnSpc>
                          <a:spcPct val="115000"/>
                        </a:lnSpc>
                      </a:pPr>
                      <a:r>
                        <a:rPr lang="en-IN" sz="1400" dirty="0">
                          <a:effectLst/>
                          <a:latin typeface="+mj-lt"/>
                          <a:cs typeface="Times New Roman" panose="02020603050405020304" pitchFamily="18" charset="0"/>
                        </a:rPr>
                        <a:t>1.Provides a clear categorization of navigation approaches.</a:t>
                      </a:r>
                    </a:p>
                    <a:p>
                      <a:pPr>
                        <a:lnSpc>
                          <a:spcPct val="115000"/>
                        </a:lnSpc>
                      </a:pPr>
                      <a:r>
                        <a:rPr lang="en-IN" sz="1400" dirty="0">
                          <a:effectLst/>
                          <a:latin typeface="+mj-lt"/>
                          <a:cs typeface="Times New Roman" panose="02020603050405020304" pitchFamily="18" charset="0"/>
                        </a:rPr>
                        <a:t> </a:t>
                      </a:r>
                    </a:p>
                    <a:p>
                      <a:pPr>
                        <a:lnSpc>
                          <a:spcPct val="115000"/>
                        </a:lnSpc>
                      </a:pPr>
                      <a:r>
                        <a:rPr lang="en-IN" sz="1400" dirty="0">
                          <a:effectLst/>
                          <a:latin typeface="+mj-lt"/>
                          <a:cs typeface="Times New Roman" panose="02020603050405020304" pitchFamily="18" charset="0"/>
                        </a:rPr>
                        <a:t>2.Highlights strengths and limitations of each method.</a:t>
                      </a:r>
                    </a:p>
                    <a:p>
                      <a:pPr>
                        <a:lnSpc>
                          <a:spcPct val="115000"/>
                        </a:lnSpc>
                      </a:pPr>
                      <a:r>
                        <a:rPr lang="en-IN" sz="1400" dirty="0">
                          <a:effectLst/>
                          <a:latin typeface="+mj-lt"/>
                          <a:cs typeface="Times New Roman" panose="02020603050405020304" pitchFamily="18" charset="0"/>
                        </a:rPr>
                        <a:t> </a:t>
                      </a:r>
                    </a:p>
                    <a:p>
                      <a:pPr>
                        <a:lnSpc>
                          <a:spcPct val="115000"/>
                        </a:lnSpc>
                      </a:pPr>
                      <a:r>
                        <a:rPr lang="en-IN" sz="1400" dirty="0">
                          <a:effectLst/>
                          <a:latin typeface="+mj-lt"/>
                          <a:cs typeface="Times New Roman" panose="02020603050405020304" pitchFamily="18" charset="0"/>
                        </a:rPr>
                        <a:t>3.Uses specific metrics for easy comparison.</a:t>
                      </a:r>
                    </a:p>
                    <a:p>
                      <a:pPr>
                        <a:lnSpc>
                          <a:spcPct val="115000"/>
                        </a:lnSpc>
                      </a:pPr>
                      <a:r>
                        <a:rPr lang="en-IN" sz="1400" dirty="0">
                          <a:effectLst/>
                          <a:latin typeface="+mj-lt"/>
                          <a:cs typeface="Times New Roman" panose="02020603050405020304" pitchFamily="18" charset="0"/>
                        </a:rPr>
                        <a:t> </a:t>
                      </a:r>
                    </a:p>
                    <a:p>
                      <a:pPr>
                        <a:lnSpc>
                          <a:spcPct val="115000"/>
                        </a:lnSpc>
                      </a:pPr>
                      <a:r>
                        <a:rPr lang="en-IN" sz="1400" dirty="0">
                          <a:effectLst/>
                          <a:latin typeface="+mj-lt"/>
                          <a:cs typeface="Times New Roman" panose="02020603050405020304" pitchFamily="18" charset="0"/>
                        </a:rPr>
                        <a:t>4.Identifies gaps in current research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a:effectLst/>
                          <a:latin typeface="+mj-lt"/>
                          <a:cs typeface="Times New Roman" panose="02020603050405020304" pitchFamily="18" charset="0"/>
                        </a:rPr>
                        <a:t>This research reviews how robots navigate around people, examining different methods and their pros and cons. It compares approaches like reactive and predictive planning, using metrics like safety and efficiency. </a:t>
                      </a:r>
                      <a:endParaRPr lang="en-IN" sz="1400" dirty="0">
                        <a:effectLst/>
                        <a:latin typeface="+mj-lt"/>
                        <a:ea typeface="Arial" panose="020B0604020202020204" pitchFamily="34"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u="sng" dirty="0">
                          <a:effectLst/>
                          <a:latin typeface="+mj-lt"/>
                          <a:cs typeface="Times New Roman" panose="02020603050405020304" pitchFamily="18" charset="0"/>
                          <a:hlinkClick r:id="rId2"/>
                        </a:rPr>
                        <a:t>2018 IEEE International Conference on Robotics and Biomimetics (ROBIO)</a:t>
                      </a:r>
                      <a:endParaRPr lang="en-IN" sz="1400" dirty="0">
                        <a:effectLst/>
                        <a:latin typeface="+mj-lt"/>
                        <a:ea typeface="Arial" panose="020B0604020202020204" pitchFamily="34" charset="0"/>
                        <a:cs typeface="Times New Roman" panose="02020603050405020304" pitchFamily="18" charset="0"/>
                      </a:endParaRPr>
                    </a:p>
                  </a:txBody>
                  <a:tcPr/>
                </a:tc>
                <a:extLst>
                  <a:ext uri="{0D108BD9-81ED-4DB2-BD59-A6C34878D82A}">
                    <a16:rowId xmlns:a16="http://schemas.microsoft.com/office/drawing/2014/main" val="1234001352"/>
                  </a:ext>
                </a:extLst>
              </a:tr>
            </a:tbl>
          </a:graphicData>
        </a:graphic>
      </p:graphicFrame>
    </p:spTree>
    <p:extLst>
      <p:ext uri="{BB962C8B-B14F-4D97-AF65-F5344CB8AC3E}">
        <p14:creationId xmlns:p14="http://schemas.microsoft.com/office/powerpoint/2010/main" val="2538241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C49428-F003-A74D-845A-33EB8E73E7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graphicFrame>
        <p:nvGraphicFramePr>
          <p:cNvPr id="4" name="Table 3">
            <a:extLst>
              <a:ext uri="{FF2B5EF4-FFF2-40B4-BE49-F238E27FC236}">
                <a16:creationId xmlns:a16="http://schemas.microsoft.com/office/drawing/2014/main" id="{D5A65C68-B9F4-E7FC-BA19-C73D0DE69CB9}"/>
              </a:ext>
            </a:extLst>
          </p:cNvPr>
          <p:cNvGraphicFramePr>
            <a:graphicFrameLocks noGrp="1"/>
          </p:cNvGraphicFramePr>
          <p:nvPr>
            <p:extLst>
              <p:ext uri="{D42A27DB-BD31-4B8C-83A1-F6EECF244321}">
                <p14:modId xmlns:p14="http://schemas.microsoft.com/office/powerpoint/2010/main" val="2932956908"/>
              </p:ext>
            </p:extLst>
          </p:nvPr>
        </p:nvGraphicFramePr>
        <p:xfrm>
          <a:off x="849853" y="719666"/>
          <a:ext cx="10703862" cy="4612577"/>
        </p:xfrm>
        <a:graphic>
          <a:graphicData uri="http://schemas.openxmlformats.org/drawingml/2006/table">
            <a:tbl>
              <a:tblPr firstRow="1" bandRow="1">
                <a:tableStyleId>{DE7AD339-51BE-4A38-A1C7-CCF28897F289}</a:tableStyleId>
              </a:tblPr>
              <a:tblGrid>
                <a:gridCol w="957432">
                  <a:extLst>
                    <a:ext uri="{9D8B030D-6E8A-4147-A177-3AD203B41FA5}">
                      <a16:colId xmlns:a16="http://schemas.microsoft.com/office/drawing/2014/main" val="2966000396"/>
                    </a:ext>
                  </a:extLst>
                </a:gridCol>
                <a:gridCol w="2076226">
                  <a:extLst>
                    <a:ext uri="{9D8B030D-6E8A-4147-A177-3AD203B41FA5}">
                      <a16:colId xmlns:a16="http://schemas.microsoft.com/office/drawing/2014/main" val="2920872802"/>
                    </a:ext>
                  </a:extLst>
                </a:gridCol>
                <a:gridCol w="2318273">
                  <a:extLst>
                    <a:ext uri="{9D8B030D-6E8A-4147-A177-3AD203B41FA5}">
                      <a16:colId xmlns:a16="http://schemas.microsoft.com/office/drawing/2014/main" val="2175284872"/>
                    </a:ext>
                  </a:extLst>
                </a:gridCol>
                <a:gridCol w="1783977">
                  <a:extLst>
                    <a:ext uri="{9D8B030D-6E8A-4147-A177-3AD203B41FA5}">
                      <a16:colId xmlns:a16="http://schemas.microsoft.com/office/drawing/2014/main" val="1176641685"/>
                    </a:ext>
                  </a:extLst>
                </a:gridCol>
                <a:gridCol w="1783977">
                  <a:extLst>
                    <a:ext uri="{9D8B030D-6E8A-4147-A177-3AD203B41FA5}">
                      <a16:colId xmlns:a16="http://schemas.microsoft.com/office/drawing/2014/main" val="3986955221"/>
                    </a:ext>
                  </a:extLst>
                </a:gridCol>
                <a:gridCol w="1783977">
                  <a:extLst>
                    <a:ext uri="{9D8B030D-6E8A-4147-A177-3AD203B41FA5}">
                      <a16:colId xmlns:a16="http://schemas.microsoft.com/office/drawing/2014/main" val="2137911011"/>
                    </a:ext>
                  </a:extLst>
                </a:gridCol>
              </a:tblGrid>
              <a:tr h="370840">
                <a:tc>
                  <a:txBody>
                    <a:bodyPr/>
                    <a:lstStyle/>
                    <a:p>
                      <a:r>
                        <a:rPr lang="en-IN" dirty="0"/>
                        <a:t>S.NO</a:t>
                      </a:r>
                    </a:p>
                  </a:txBody>
                  <a:tcPr/>
                </a:tc>
                <a:tc>
                  <a:txBody>
                    <a:bodyPr/>
                    <a:lstStyle/>
                    <a:p>
                      <a:r>
                        <a:rPr lang="en-IN" dirty="0"/>
                        <a:t>  Title</a:t>
                      </a:r>
                    </a:p>
                  </a:txBody>
                  <a:tcPr/>
                </a:tc>
                <a:tc>
                  <a:txBody>
                    <a:bodyPr/>
                    <a:lstStyle/>
                    <a:p>
                      <a:r>
                        <a:rPr lang="en-IN" dirty="0"/>
                        <a:t>Methodology</a:t>
                      </a:r>
                    </a:p>
                  </a:txBody>
                  <a:tcPr/>
                </a:tc>
                <a:tc>
                  <a:txBody>
                    <a:bodyPr/>
                    <a:lstStyle/>
                    <a:p>
                      <a:r>
                        <a:rPr lang="en-IN" dirty="0"/>
                        <a:t>Merits</a:t>
                      </a:r>
                    </a:p>
                  </a:txBody>
                  <a:tcPr/>
                </a:tc>
                <a:tc>
                  <a:txBody>
                    <a:bodyPr/>
                    <a:lstStyle/>
                    <a:p>
                      <a:r>
                        <a:rPr lang="en-IN" dirty="0"/>
                        <a:t>Research</a:t>
                      </a:r>
                    </a:p>
                  </a:txBody>
                  <a:tcPr/>
                </a:tc>
                <a:tc>
                  <a:txBody>
                    <a:bodyPr/>
                    <a:lstStyle/>
                    <a:p>
                      <a:r>
                        <a:rPr lang="en-IN" dirty="0"/>
                        <a:t>Year of Published</a:t>
                      </a:r>
                    </a:p>
                  </a:txBody>
                  <a:tcPr/>
                </a:tc>
                <a:extLst>
                  <a:ext uri="{0D108BD9-81ED-4DB2-BD59-A6C34878D82A}">
                    <a16:rowId xmlns:a16="http://schemas.microsoft.com/office/drawing/2014/main" val="103846455"/>
                  </a:ext>
                </a:extLst>
              </a:tr>
              <a:tr h="370840">
                <a:tc>
                  <a:txBody>
                    <a:bodyPr/>
                    <a:lstStyle/>
                    <a:p>
                      <a:r>
                        <a:rPr lang="en-IN" dirty="0"/>
                        <a:t>2.</a:t>
                      </a:r>
                    </a:p>
                  </a:txBody>
                  <a:tcPr/>
                </a:tc>
                <a:tc>
                  <a:txBody>
                    <a:bodyPr/>
                    <a:lstStyle/>
                    <a:p>
                      <a:pPr>
                        <a:lnSpc>
                          <a:spcPct val="115000"/>
                        </a:lnSpc>
                        <a:spcBef>
                          <a:spcPts val="2000"/>
                        </a:spcBef>
                        <a:spcAft>
                          <a:spcPts val="600"/>
                        </a:spcAft>
                      </a:pPr>
                      <a:r>
                        <a:rPr lang="en-IN" sz="1400" kern="0" dirty="0">
                          <a:effectLst/>
                        </a:rPr>
                        <a:t>Research on Autonomous Robots Navigation based on Reinforcement Learning</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pPr>
                      <a:r>
                        <a:rPr lang="en-IN" sz="1400" kern="0" dirty="0">
                          <a:effectLst/>
                        </a:rPr>
                        <a:t>Autonomous robot navigation is a complex task that requires robots to autonomously plan paths and avoid obstacles in unknown or dynamic environments. Reinforcement learning has shown great potential in this field as a trial-and-error learning method.</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pPr>
                      <a:r>
                        <a:rPr lang="en-IN" sz="1400" kern="0" dirty="0">
                          <a:effectLst/>
                        </a:rPr>
                        <a:t>1.Adapts to changing environments.</a:t>
                      </a:r>
                    </a:p>
                    <a:p>
                      <a:pPr>
                        <a:lnSpc>
                          <a:spcPct val="115000"/>
                        </a:lnSpc>
                        <a:spcBef>
                          <a:spcPts val="2000"/>
                        </a:spcBef>
                        <a:spcAft>
                          <a:spcPts val="600"/>
                        </a:spcAft>
                      </a:pPr>
                      <a:r>
                        <a:rPr lang="en-IN" sz="1400" kern="0" dirty="0">
                          <a:effectLst/>
                        </a:rPr>
                        <a:t>2. Reduces collisions effectively.</a:t>
                      </a:r>
                    </a:p>
                    <a:p>
                      <a:pPr>
                        <a:lnSpc>
                          <a:spcPct val="115000"/>
                        </a:lnSpc>
                        <a:spcBef>
                          <a:spcPts val="2000"/>
                        </a:spcBef>
                        <a:spcAft>
                          <a:spcPts val="600"/>
                        </a:spcAft>
                      </a:pPr>
                      <a:r>
                        <a:rPr lang="en-IN" sz="1400" kern="0" dirty="0">
                          <a:effectLst/>
                        </a:rPr>
                        <a:t>3.Navigates without prior maps.</a:t>
                      </a:r>
                    </a:p>
                    <a:p>
                      <a:pPr>
                        <a:lnSpc>
                          <a:spcPct val="115000"/>
                        </a:lnSpc>
                        <a:spcBef>
                          <a:spcPts val="2000"/>
                        </a:spcBef>
                        <a:spcAft>
                          <a:spcPts val="600"/>
                        </a:spcAft>
                      </a:pPr>
                      <a:r>
                        <a:rPr lang="en-IN" sz="1400" kern="0" dirty="0">
                          <a:effectLst/>
                        </a:rPr>
                        <a:t>4.Maintains stable, efficient learning.</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pPr>
                      <a:r>
                        <a:rPr lang="en-IN" sz="1400" kern="0" dirty="0">
                          <a:effectLst/>
                        </a:rPr>
                        <a:t>This research explores how reinforcement learning can help robots navigate complex environments by learning from their interactions. Through experiments, the study shows these methods enhance the robots' navigation performance and adaptability.</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pPr>
                      <a:r>
                        <a:rPr lang="en-IN" sz="1400" kern="0" dirty="0">
                          <a:effectLst/>
                        </a:rPr>
                        <a:t>Wed, 14 Aug 2024 04:49:22 UTC</a:t>
                      </a:r>
                      <a:endParaRPr lang="en-IN" sz="1400" b="1" kern="0" dirty="0">
                        <a:effectLst/>
                        <a:latin typeface="Arial" panose="020B0604020202020204" pitchFamily="34" charset="0"/>
                      </a:endParaRPr>
                    </a:p>
                  </a:txBody>
                  <a:tcPr/>
                </a:tc>
                <a:extLst>
                  <a:ext uri="{0D108BD9-81ED-4DB2-BD59-A6C34878D82A}">
                    <a16:rowId xmlns:a16="http://schemas.microsoft.com/office/drawing/2014/main" val="2303173226"/>
                  </a:ext>
                </a:extLst>
              </a:tr>
            </a:tbl>
          </a:graphicData>
        </a:graphic>
      </p:graphicFrame>
    </p:spTree>
    <p:extLst>
      <p:ext uri="{BB962C8B-B14F-4D97-AF65-F5344CB8AC3E}">
        <p14:creationId xmlns:p14="http://schemas.microsoft.com/office/powerpoint/2010/main" val="2245861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10289D-5214-BBAF-5D4C-127B683EEF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graphicFrame>
        <p:nvGraphicFramePr>
          <p:cNvPr id="4" name="Table 3">
            <a:extLst>
              <a:ext uri="{FF2B5EF4-FFF2-40B4-BE49-F238E27FC236}">
                <a16:creationId xmlns:a16="http://schemas.microsoft.com/office/drawing/2014/main" id="{51376ACA-2FEE-5D42-A6D6-590FD11BD5B0}"/>
              </a:ext>
            </a:extLst>
          </p:cNvPr>
          <p:cNvGraphicFramePr>
            <a:graphicFrameLocks noGrp="1"/>
          </p:cNvGraphicFramePr>
          <p:nvPr>
            <p:extLst>
              <p:ext uri="{D42A27DB-BD31-4B8C-83A1-F6EECF244321}">
                <p14:modId xmlns:p14="http://schemas.microsoft.com/office/powerpoint/2010/main" val="3328100376"/>
              </p:ext>
            </p:extLst>
          </p:nvPr>
        </p:nvGraphicFramePr>
        <p:xfrm>
          <a:off x="598842" y="579817"/>
          <a:ext cx="10994316" cy="4536885"/>
        </p:xfrm>
        <a:graphic>
          <a:graphicData uri="http://schemas.openxmlformats.org/drawingml/2006/table">
            <a:tbl>
              <a:tblPr firstRow="1" bandRow="1">
                <a:tableStyleId>{DE7AD339-51BE-4A38-A1C7-CCF28897F289}</a:tableStyleId>
              </a:tblPr>
              <a:tblGrid>
                <a:gridCol w="788894">
                  <a:extLst>
                    <a:ext uri="{9D8B030D-6E8A-4147-A177-3AD203B41FA5}">
                      <a16:colId xmlns:a16="http://schemas.microsoft.com/office/drawing/2014/main" val="3111456932"/>
                    </a:ext>
                  </a:extLst>
                </a:gridCol>
                <a:gridCol w="1925619">
                  <a:extLst>
                    <a:ext uri="{9D8B030D-6E8A-4147-A177-3AD203B41FA5}">
                      <a16:colId xmlns:a16="http://schemas.microsoft.com/office/drawing/2014/main" val="2616126035"/>
                    </a:ext>
                  </a:extLst>
                </a:gridCol>
                <a:gridCol w="2517290">
                  <a:extLst>
                    <a:ext uri="{9D8B030D-6E8A-4147-A177-3AD203B41FA5}">
                      <a16:colId xmlns:a16="http://schemas.microsoft.com/office/drawing/2014/main" val="3026942241"/>
                    </a:ext>
                  </a:extLst>
                </a:gridCol>
                <a:gridCol w="2097741">
                  <a:extLst>
                    <a:ext uri="{9D8B030D-6E8A-4147-A177-3AD203B41FA5}">
                      <a16:colId xmlns:a16="http://schemas.microsoft.com/office/drawing/2014/main" val="2037194699"/>
                    </a:ext>
                  </a:extLst>
                </a:gridCol>
                <a:gridCol w="1832386">
                  <a:extLst>
                    <a:ext uri="{9D8B030D-6E8A-4147-A177-3AD203B41FA5}">
                      <a16:colId xmlns:a16="http://schemas.microsoft.com/office/drawing/2014/main" val="740555936"/>
                    </a:ext>
                  </a:extLst>
                </a:gridCol>
                <a:gridCol w="1832386">
                  <a:extLst>
                    <a:ext uri="{9D8B030D-6E8A-4147-A177-3AD203B41FA5}">
                      <a16:colId xmlns:a16="http://schemas.microsoft.com/office/drawing/2014/main" val="2645157627"/>
                    </a:ext>
                  </a:extLst>
                </a:gridCol>
              </a:tblGrid>
              <a:tr h="370840">
                <a:tc>
                  <a:txBody>
                    <a:bodyPr/>
                    <a:lstStyle/>
                    <a:p>
                      <a:r>
                        <a:rPr lang="en-IN" dirty="0"/>
                        <a:t>S.NO</a:t>
                      </a:r>
                    </a:p>
                  </a:txBody>
                  <a:tcPr/>
                </a:tc>
                <a:tc>
                  <a:txBody>
                    <a:bodyPr/>
                    <a:lstStyle/>
                    <a:p>
                      <a:r>
                        <a:rPr lang="en-IN" dirty="0"/>
                        <a:t>  Title</a:t>
                      </a:r>
                    </a:p>
                  </a:txBody>
                  <a:tcPr/>
                </a:tc>
                <a:tc>
                  <a:txBody>
                    <a:bodyPr/>
                    <a:lstStyle/>
                    <a:p>
                      <a:r>
                        <a:rPr lang="en-IN" dirty="0"/>
                        <a:t>Methodology</a:t>
                      </a:r>
                    </a:p>
                  </a:txBody>
                  <a:tcPr/>
                </a:tc>
                <a:tc>
                  <a:txBody>
                    <a:bodyPr/>
                    <a:lstStyle/>
                    <a:p>
                      <a:r>
                        <a:rPr lang="en-IN" dirty="0"/>
                        <a:t>Merits</a:t>
                      </a:r>
                    </a:p>
                  </a:txBody>
                  <a:tcPr/>
                </a:tc>
                <a:tc>
                  <a:txBody>
                    <a:bodyPr/>
                    <a:lstStyle/>
                    <a:p>
                      <a:r>
                        <a:rPr lang="en-IN" dirty="0"/>
                        <a:t>Research</a:t>
                      </a:r>
                    </a:p>
                  </a:txBody>
                  <a:tcPr/>
                </a:tc>
                <a:tc>
                  <a:txBody>
                    <a:bodyPr/>
                    <a:lstStyle/>
                    <a:p>
                      <a:r>
                        <a:rPr lang="en-IN" dirty="0"/>
                        <a:t>Year of Published</a:t>
                      </a:r>
                    </a:p>
                  </a:txBody>
                  <a:tcPr/>
                </a:tc>
                <a:extLst>
                  <a:ext uri="{0D108BD9-81ED-4DB2-BD59-A6C34878D82A}">
                    <a16:rowId xmlns:a16="http://schemas.microsoft.com/office/drawing/2014/main" val="2404697781"/>
                  </a:ext>
                </a:extLst>
              </a:tr>
              <a:tr h="370840">
                <a:tc>
                  <a:txBody>
                    <a:bodyPr/>
                    <a:lstStyle/>
                    <a:p>
                      <a:r>
                        <a:rPr lang="en-IN" dirty="0"/>
                        <a:t>3.</a:t>
                      </a:r>
                    </a:p>
                  </a:txBody>
                  <a:tcPr/>
                </a:tc>
                <a:tc>
                  <a:txBody>
                    <a:bodyPr/>
                    <a:lstStyle/>
                    <a:p>
                      <a:pPr>
                        <a:lnSpc>
                          <a:spcPct val="115000"/>
                        </a:lnSpc>
                        <a:spcBef>
                          <a:spcPts val="2000"/>
                        </a:spcBef>
                        <a:spcAft>
                          <a:spcPts val="600"/>
                        </a:spcAft>
                        <a:tabLst>
                          <a:tab pos="781050" algn="l"/>
                        </a:tabLst>
                      </a:pPr>
                      <a:r>
                        <a:rPr lang="en-IN" sz="1400" kern="0" dirty="0">
                          <a:effectLst/>
                        </a:rPr>
                        <a:t>Online trajectory prediction and planning for social robot navigation</a:t>
                      </a:r>
                    </a:p>
                  </a:txBody>
                  <a:tcPr/>
                </a:tc>
                <a:tc>
                  <a:txBody>
                    <a:bodyPr/>
                    <a:lstStyle/>
                    <a:p>
                      <a:pPr>
                        <a:lnSpc>
                          <a:spcPct val="115000"/>
                        </a:lnSpc>
                        <a:spcBef>
                          <a:spcPts val="2000"/>
                        </a:spcBef>
                        <a:spcAft>
                          <a:spcPts val="600"/>
                        </a:spcAft>
                        <a:tabLst>
                          <a:tab pos="781050" algn="l"/>
                        </a:tabLst>
                      </a:pPr>
                      <a:r>
                        <a:rPr lang="en-IN" sz="1400" kern="0" dirty="0">
                          <a:effectLst/>
                        </a:rPr>
                        <a:t>The methodology involves a novel motion model that predicts and coordinates the trajectories of mobile robots and humans during encounters. It utilizes timed elastic bands (TEB) for online trajectory planning, incorporating proxemic objectives to optimize paths while maintaining safe distances.</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tabLst>
                          <a:tab pos="781050" algn="l"/>
                        </a:tabLst>
                      </a:pPr>
                      <a:r>
                        <a:rPr lang="en-IN" sz="1400" kern="0" dirty="0">
                          <a:effectLst/>
                        </a:rPr>
                        <a:t>1.Improved Safety: Enhances collision avoidance in crowded environments.</a:t>
                      </a:r>
                    </a:p>
                    <a:p>
                      <a:pPr>
                        <a:lnSpc>
                          <a:spcPct val="115000"/>
                        </a:lnSpc>
                        <a:spcBef>
                          <a:spcPts val="2000"/>
                        </a:spcBef>
                        <a:spcAft>
                          <a:spcPts val="600"/>
                        </a:spcAft>
                        <a:tabLst>
                          <a:tab pos="781050" algn="l"/>
                        </a:tabLst>
                      </a:pPr>
                      <a:r>
                        <a:rPr lang="en-IN" sz="1400" kern="0" dirty="0">
                          <a:effectLst/>
                        </a:rPr>
                        <a:t>2.Natural Interaction: Facilitates more intuitive and legible robot </a:t>
                      </a:r>
                      <a:r>
                        <a:rPr lang="en-IN" sz="1400" kern="0" dirty="0" err="1">
                          <a:effectLst/>
                        </a:rPr>
                        <a:t>behavior</a:t>
                      </a:r>
                      <a:r>
                        <a:rPr lang="en-IN" sz="1400" kern="0" dirty="0">
                          <a:effectLst/>
                        </a:rPr>
                        <a:t> around humans.</a:t>
                      </a:r>
                    </a:p>
                    <a:p>
                      <a:pPr>
                        <a:lnSpc>
                          <a:spcPct val="115000"/>
                        </a:lnSpc>
                        <a:spcBef>
                          <a:spcPts val="2000"/>
                        </a:spcBef>
                        <a:spcAft>
                          <a:spcPts val="600"/>
                        </a:spcAft>
                        <a:tabLst>
                          <a:tab pos="781050" algn="l"/>
                        </a:tabLst>
                      </a:pPr>
                      <a:r>
                        <a:rPr lang="en-IN" sz="1400" kern="0" dirty="0">
                          <a:effectLst/>
                        </a:rPr>
                        <a:t>3.Real-time Adaptability: Allows dynamic trajectory adjustments based on real-time interactions.</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tabLst>
                          <a:tab pos="781050" algn="l"/>
                        </a:tabLst>
                      </a:pPr>
                      <a:r>
                        <a:rPr lang="en-IN" sz="1400" kern="0" dirty="0">
                          <a:effectLst/>
                        </a:rPr>
                        <a:t>This research focuses on how mobile robots can navigate safely in crowded spaces by predicting and planning their movements around humans. It uses a method called timed elastic bands to create flexible paths while considering human </a:t>
                      </a:r>
                      <a:r>
                        <a:rPr lang="en-IN" sz="1400" kern="0" dirty="0" err="1">
                          <a:effectLst/>
                        </a:rPr>
                        <a:t>behavior</a:t>
                      </a:r>
                      <a:r>
                        <a:rPr lang="en-IN" sz="1400" kern="0" dirty="0">
                          <a:effectLst/>
                        </a:rPr>
                        <a:t> and proxemics.</a:t>
                      </a:r>
                      <a:endParaRPr lang="en-IN" sz="1400" b="1" kern="0" dirty="0">
                        <a:effectLst/>
                        <a:latin typeface="Arial" panose="020B0604020202020204" pitchFamily="34" charset="0"/>
                      </a:endParaRPr>
                    </a:p>
                  </a:txBody>
                  <a:tcPr/>
                </a:tc>
                <a:tc>
                  <a:txBody>
                    <a:bodyPr/>
                    <a:lstStyle/>
                    <a:p>
                      <a:pPr>
                        <a:lnSpc>
                          <a:spcPct val="115000"/>
                        </a:lnSpc>
                        <a:spcBef>
                          <a:spcPts val="2000"/>
                        </a:spcBef>
                        <a:spcAft>
                          <a:spcPts val="600"/>
                        </a:spcAft>
                        <a:tabLst>
                          <a:tab pos="781050" algn="l"/>
                        </a:tabLst>
                      </a:pPr>
                      <a:r>
                        <a:rPr lang="en-IN" sz="1400" kern="0" dirty="0">
                          <a:effectLst/>
                        </a:rPr>
                        <a:t>2017 IEEE International Conference on Advanced Intelligent Mechatronics (AIM) Sheraton Arabella Park Hotel, Munich, Germany, July 3-7, 2017</a:t>
                      </a:r>
                      <a:endParaRPr lang="en-IN" sz="1400" b="1" kern="0" dirty="0">
                        <a:effectLst/>
                        <a:latin typeface="Arial" panose="020B0604020202020204" pitchFamily="34" charset="0"/>
                      </a:endParaRPr>
                    </a:p>
                  </a:txBody>
                  <a:tcPr/>
                </a:tc>
                <a:extLst>
                  <a:ext uri="{0D108BD9-81ED-4DB2-BD59-A6C34878D82A}">
                    <a16:rowId xmlns:a16="http://schemas.microsoft.com/office/drawing/2014/main" val="1412898436"/>
                  </a:ext>
                </a:extLst>
              </a:tr>
            </a:tbl>
          </a:graphicData>
        </a:graphic>
      </p:graphicFrame>
    </p:spTree>
    <p:extLst>
      <p:ext uri="{BB962C8B-B14F-4D97-AF65-F5344CB8AC3E}">
        <p14:creationId xmlns:p14="http://schemas.microsoft.com/office/powerpoint/2010/main" val="223775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CA8DE1-C914-AC92-41A9-F53CE64505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DB20A693-DAF6-90F8-E452-0AF12BA5AC45}"/>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pic>
        <p:nvPicPr>
          <p:cNvPr id="6" name="Picture 5">
            <a:extLst>
              <a:ext uri="{FF2B5EF4-FFF2-40B4-BE49-F238E27FC236}">
                <a16:creationId xmlns:a16="http://schemas.microsoft.com/office/drawing/2014/main" id="{110D88EA-35BB-A742-9ED4-444EFC608F23}"/>
              </a:ext>
            </a:extLst>
          </p:cNvPr>
          <p:cNvPicPr>
            <a:picLocks noChangeAspect="1"/>
          </p:cNvPicPr>
          <p:nvPr/>
        </p:nvPicPr>
        <p:blipFill>
          <a:blip r:embed="rId2"/>
          <a:stretch>
            <a:fillRect/>
          </a:stretch>
        </p:blipFill>
        <p:spPr>
          <a:xfrm>
            <a:off x="1204143" y="901194"/>
            <a:ext cx="10107561" cy="5055612"/>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0F01D6-F2AF-B976-A6F3-A9115E43B7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pic>
        <p:nvPicPr>
          <p:cNvPr id="4" name="Picture 3">
            <a:extLst>
              <a:ext uri="{FF2B5EF4-FFF2-40B4-BE49-F238E27FC236}">
                <a16:creationId xmlns:a16="http://schemas.microsoft.com/office/drawing/2014/main" id="{A104B79A-8A8D-72B3-51D1-0EA3D77DEB02}"/>
              </a:ext>
            </a:extLst>
          </p:cNvPr>
          <p:cNvPicPr>
            <a:picLocks noGrp="1" noChangeAspect="1"/>
          </p:cNvPicPr>
          <p:nvPr/>
        </p:nvPicPr>
        <p:blipFill>
          <a:blip r:embed="rId2"/>
          <a:srcRect l="2918" r="2918"/>
          <a:stretch>
            <a:fillRect/>
          </a:stretch>
        </p:blipFill>
        <p:spPr>
          <a:xfrm>
            <a:off x="726589" y="180779"/>
            <a:ext cx="10286999" cy="5786437"/>
          </a:xfrm>
          <a:prstGeom prst="rect">
            <a:avLst/>
          </a:prstGeom>
          <a:noFill/>
          <a:ln>
            <a:noFill/>
          </a:ln>
        </p:spPr>
      </p:pic>
    </p:spTree>
    <p:extLst>
      <p:ext uri="{BB962C8B-B14F-4D97-AF65-F5344CB8AC3E}">
        <p14:creationId xmlns:p14="http://schemas.microsoft.com/office/powerpoint/2010/main" val="740184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5D3A-9A48-EF9A-EB65-EB10498FEC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C7AF62C-2799-3920-609C-4BB1158D8D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4" name="Google Shape;125;p3">
            <a:extLst>
              <a:ext uri="{FF2B5EF4-FFF2-40B4-BE49-F238E27FC236}">
                <a16:creationId xmlns:a16="http://schemas.microsoft.com/office/drawing/2014/main" id="{4B16CBD0-DE63-9577-B3D8-89D754C838DF}"/>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Use Cases &amp; Testing</a:t>
            </a:r>
            <a:endParaRPr lang="en-US" sz="1400" b="0" i="0" u="none" strike="noStrike" cap="none" dirty="0">
              <a:solidFill>
                <a:srgbClr val="000000"/>
              </a:solidFill>
              <a:latin typeface="Arial"/>
              <a:ea typeface="Arial"/>
              <a:cs typeface="Arial"/>
              <a:sym typeface="Arial"/>
            </a:endParaRPr>
          </a:p>
        </p:txBody>
      </p:sp>
      <p:sp>
        <p:nvSpPr>
          <p:cNvPr id="5" name="Google Shape;125;p3">
            <a:extLst>
              <a:ext uri="{FF2B5EF4-FFF2-40B4-BE49-F238E27FC236}">
                <a16:creationId xmlns:a16="http://schemas.microsoft.com/office/drawing/2014/main" id="{260EAF32-7213-2CCB-4658-501C4BEA8CF4}"/>
              </a:ext>
            </a:extLst>
          </p:cNvPr>
          <p:cNvSpPr txBox="1"/>
          <p:nvPr/>
        </p:nvSpPr>
        <p:spPr>
          <a:xfrm>
            <a:off x="452284" y="788096"/>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Use Cases</a:t>
            </a:r>
          </a:p>
          <a:p>
            <a:pPr marL="285750" marR="0" lvl="0" indent="-285750" rtl="0">
              <a:lnSpc>
                <a:spcPct val="100000"/>
              </a:lnSpc>
              <a:spcBef>
                <a:spcPts val="0"/>
              </a:spcBef>
              <a:spcAft>
                <a:spcPts val="0"/>
              </a:spcAf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Navigate complex indoor environments like offices and malls.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Autonomous Delivery</a:t>
            </a:r>
          </a:p>
          <a:p>
            <a:pPr marL="285750" marR="0" lvl="0" indent="-285750" rtl="0">
              <a:lnSpc>
                <a:spcPct val="100000"/>
              </a:lnSpc>
              <a:spcBef>
                <a:spcPts val="0"/>
              </a:spcBef>
              <a:spcAft>
                <a:spcPts val="0"/>
              </a:spcAf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Surveillance</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Cleaning Robots</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2" name="Google Shape;125;p3">
            <a:extLst>
              <a:ext uri="{FF2B5EF4-FFF2-40B4-BE49-F238E27FC236}">
                <a16:creationId xmlns:a16="http://schemas.microsoft.com/office/drawing/2014/main" id="{1DFC5A03-8723-D0D0-00E3-3B2AA3C32CD5}"/>
              </a:ext>
            </a:extLst>
          </p:cNvPr>
          <p:cNvSpPr txBox="1"/>
          <p:nvPr/>
        </p:nvSpPr>
        <p:spPr>
          <a:xfrm>
            <a:off x="6213988"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Test Cases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Mapping Accuracy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if the robot can create accurate maps of a given indoor environment.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Localization Consistency</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the robot’s ability to consistently localize itself in the mapped environment, even after movement or turning off/on.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Obstacle Avoidance</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Place dynamic obstacles in the path and ensure the robot can detect and navigate around them.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Path Planning</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if the robot can plan and execute an optimal path from one point to another without collisions.</a:t>
            </a: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9542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2488</TotalTime>
  <Words>1274</Words>
  <Application>Microsoft Office PowerPoint</Application>
  <PresentationFormat>Widescreen</PresentationFormat>
  <Paragraphs>177</Paragraphs>
  <Slides>15</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Verdana</vt:lpstr>
      <vt:lpstr>Times New Roman</vt:lpstr>
      <vt:lpstr>Aharoni</vt:lpstr>
      <vt:lpstr>Plus Jakarta Sans</vt:lpstr>
      <vt:lpstr>Montserrat Medium</vt:lpstr>
      <vt:lpstr>Poppins SemiBold</vt:lpstr>
      <vt:lpstr>Montserrat</vt:lpstr>
      <vt:lpstr>Open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GITAM</dc:creator>
  <cp:lastModifiedBy>Vamsi</cp:lastModifiedBy>
  <cp:revision>30</cp:revision>
  <dcterms:created xsi:type="dcterms:W3CDTF">2022-05-23T07:15:42Z</dcterms:created>
  <dcterms:modified xsi:type="dcterms:W3CDTF">2025-03-19T03:56:05Z</dcterms:modified>
</cp:coreProperties>
</file>